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8" r:id="rId2"/>
    <p:sldId id="266" r:id="rId3"/>
    <p:sldId id="262" r:id="rId4"/>
    <p:sldId id="271" r:id="rId5"/>
    <p:sldId id="270" r:id="rId6"/>
    <p:sldId id="263" r:id="rId7"/>
    <p:sldId id="272" r:id="rId8"/>
    <p:sldId id="267" r:id="rId9"/>
    <p:sldId id="268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D11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46" autoAdjust="0"/>
    <p:restoredTop sz="92418" autoAdjust="0"/>
  </p:normalViewPr>
  <p:slideViewPr>
    <p:cSldViewPr snapToGrid="0">
      <p:cViewPr>
        <p:scale>
          <a:sx n="66" d="100"/>
          <a:sy n="66" d="100"/>
        </p:scale>
        <p:origin x="1546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6933E5-0F63-4E86-BF7C-EB0182C3301A}" type="datetimeFigureOut">
              <a:rPr lang="fr-FR" smtClean="0"/>
              <a:t>17/12/2023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85B606-5342-4DBE-B143-952F4FCBA2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8011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5B606-5342-4DBE-B143-952F4FCBA2A1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064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 qui </a:t>
            </a:r>
            <a:r>
              <a:rPr lang="en-US" dirty="0" err="1"/>
              <a:t>aurait</a:t>
            </a:r>
            <a:r>
              <a:rPr lang="en-US" dirty="0"/>
              <a:t> </a:t>
            </a:r>
            <a:r>
              <a:rPr lang="en-US" dirty="0" err="1"/>
              <a:t>pu</a:t>
            </a:r>
            <a:r>
              <a:rPr lang="en-US" dirty="0"/>
              <a:t> </a:t>
            </a:r>
            <a:r>
              <a:rPr lang="en-US" dirty="0" err="1"/>
              <a:t>être</a:t>
            </a:r>
            <a:r>
              <a:rPr lang="en-US" dirty="0"/>
              <a:t> fait </a:t>
            </a:r>
            <a:r>
              <a:rPr lang="en-US" dirty="0" err="1"/>
              <a:t>différement</a:t>
            </a:r>
            <a:r>
              <a:rPr lang="en-US" dirty="0"/>
              <a:t> (commencer le </a:t>
            </a:r>
            <a:r>
              <a:rPr lang="en-US" dirty="0" err="1"/>
              <a:t>projet</a:t>
            </a:r>
            <a:r>
              <a:rPr lang="en-US" dirty="0"/>
              <a:t> avec </a:t>
            </a:r>
            <a:r>
              <a:rPr lang="en-US" dirty="0" err="1"/>
              <a:t>StreamLit</a:t>
            </a:r>
            <a:r>
              <a:rPr lang="en-US" dirty="0"/>
              <a:t>)</a:t>
            </a:r>
          </a:p>
          <a:p>
            <a:r>
              <a:rPr lang="fr-FR" dirty="0"/>
              <a:t>Gestion de projet: Documentation et clarté du code(fonctions faisant une seule tache, classes), Follow-up réguliers, Penser à la possible évolution du projet.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5B606-5342-4DBE-B143-952F4FCBA2A1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3320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6EA280-07CC-3999-615F-7B3ECC8F3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1D58D6-785C-5D50-8AB4-4AD7E8758E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D43909-98FC-DFE6-A318-C907C1EA3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D9637-0C16-4958-994A-29E64F83340B}" type="datetimeFigureOut">
              <a:rPr lang="fr-CA" smtClean="0"/>
              <a:t>2023-12-17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26705D5-1363-B797-08B8-D5620B948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B8A88B0-AE3D-1B6B-A56B-1EBD73910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1894B-B09A-4C1B-B663-B9DCEACB2C12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53052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F6B720-9C9A-00BE-CD2F-62DCE6DF9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2F23DBF-20B7-B2BA-2B97-10323C5669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BB2C8AE-9041-0E13-34E8-65F511C7D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D9637-0C16-4958-994A-29E64F83340B}" type="datetimeFigureOut">
              <a:rPr lang="fr-CA" smtClean="0"/>
              <a:t>2023-12-17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443321-14C4-C048-E135-61FA3A639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54DAAD-4F24-0CDB-3FE6-53FE51CB1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1894B-B09A-4C1B-B663-B9DCEACB2C12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43113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1E4F0EB-93E6-BEDC-0777-66AA6057B6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1632871-B1A8-E69B-371E-D431F269D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A84428B-3F1F-B2AD-7C57-2007F99A9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D9637-0C16-4958-994A-29E64F83340B}" type="datetimeFigureOut">
              <a:rPr lang="fr-CA" smtClean="0"/>
              <a:t>2023-12-17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6CE011-2592-CC35-D5BA-EDF5C1DE4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A02ADB-A261-F25C-4DF9-C3F678B06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1894B-B09A-4C1B-B663-B9DCEACB2C12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2514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489AFD-70B1-49F6-6D12-DFAB46596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F82D2F-8BC2-8DDB-23B7-51D63228D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E596ED-1F56-A33F-5D0E-694485590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D9637-0C16-4958-994A-29E64F83340B}" type="datetimeFigureOut">
              <a:rPr lang="fr-CA" smtClean="0"/>
              <a:t>2023-12-17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F2F76C9-5D2F-5234-9563-73994BBB5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1DD08B2-0E12-578D-1EEC-779FC5C0C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1894B-B09A-4C1B-B663-B9DCEACB2C12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30779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238C72-4A82-06DE-9C7D-1CC6E2602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D46BE7C-E179-6D07-6215-F58AB2A9F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754ADAB-7F00-1FCE-3CDE-E83D787DD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D9637-0C16-4958-994A-29E64F83340B}" type="datetimeFigureOut">
              <a:rPr lang="fr-CA" smtClean="0"/>
              <a:t>2023-12-17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26BF13D-3B05-5036-E6E8-5BA8BE043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32EB3C5-15DD-E27D-9E11-8FDC004A2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1894B-B09A-4C1B-B663-B9DCEACB2C12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4159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7E370-F47B-8C83-1CE8-D8347DC48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CD2027-BB32-6ED3-DD37-D0600A80F2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2E07E8A-811C-04B8-1641-B5A5573D4E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B349A15-3AEC-8867-99D8-30C7E2F7E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D9637-0C16-4958-994A-29E64F83340B}" type="datetimeFigureOut">
              <a:rPr lang="fr-CA" smtClean="0"/>
              <a:t>2023-12-17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E625668-04D5-0E2D-2588-008CDFF8B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3CC8FBA-870E-8F87-CCFF-46FA1C526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1894B-B09A-4C1B-B663-B9DCEACB2C12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00766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1CAF56-6B2A-A865-2C5D-68D619405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5E000F4-FFB3-E276-B674-C06A29A12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6BEF8CD-6CCB-BD02-7E6B-54268C33CB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A1D7E50-8679-0F2D-CBE9-F5B507538A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4DB93A4-5751-E559-BF6B-9C8B1CF834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B9C71F5-EF10-B572-3CE7-A63839B6B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D9637-0C16-4958-994A-29E64F83340B}" type="datetimeFigureOut">
              <a:rPr lang="fr-CA" smtClean="0"/>
              <a:t>2023-12-17</a:t>
            </a:fld>
            <a:endParaRPr lang="fr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B298DD3-7B25-F558-F981-B8595AFCA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969D60E-8BBD-1DEB-4604-42AD0F4C4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1894B-B09A-4C1B-B663-B9DCEACB2C12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67773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7D3AD1-3055-55A2-8CB8-5663403EB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D166D02-DC30-0DC7-4A80-DA58D2AEF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D9637-0C16-4958-994A-29E64F83340B}" type="datetimeFigureOut">
              <a:rPr lang="fr-CA" smtClean="0"/>
              <a:t>2023-12-17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D6A4B89-AB2D-FB76-3D5F-1CA116AD8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E413569-EAB5-D176-0354-6C976CB9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1894B-B09A-4C1B-B663-B9DCEACB2C12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31260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C75ECBD-F4CF-449A-40F8-969E8EB83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D9637-0C16-4958-994A-29E64F83340B}" type="datetimeFigureOut">
              <a:rPr lang="fr-CA" smtClean="0"/>
              <a:t>2023-12-17</a:t>
            </a:fld>
            <a:endParaRPr lang="fr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03CD237-2FD3-D704-F7DC-07F086D26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E8A6B29-1562-E729-8108-14592F699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1894B-B09A-4C1B-B663-B9DCEACB2C12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90179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B28428-4D2E-A6E4-7D05-6B8C8E6C7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110B79-BD03-3305-F10F-E55078E87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F355F99-87FD-1BAB-06F9-1A13312ADC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D452118-7ABA-5B62-56A2-F317DC178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D9637-0C16-4958-994A-29E64F83340B}" type="datetimeFigureOut">
              <a:rPr lang="fr-CA" smtClean="0"/>
              <a:t>2023-12-17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D013C1E-A5EA-85E5-0348-2F01605A3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F1E3778-A47A-9FD8-2255-1AF02AB9A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1894B-B09A-4C1B-B663-B9DCEACB2C12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12969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E04F19-9D71-18E2-A259-0AF0E25AC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6941D92-820E-CE69-07C2-34ABA644A2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60B452B-8216-6D6F-FA74-0C630B827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24B7B81-DFD5-C9E3-6577-89C09F5B1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D9637-0C16-4958-994A-29E64F83340B}" type="datetimeFigureOut">
              <a:rPr lang="fr-CA" smtClean="0"/>
              <a:t>2023-12-17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86D79CC-35AA-6187-8BE4-7E273E1B3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D8CBE76-48F4-AA11-2A10-AC4256F77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1894B-B09A-4C1B-B663-B9DCEACB2C12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60929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583DD94-6795-474D-6FAF-397012DAF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9FF105B-DFB0-884A-16B4-215F683600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2C773A-BAAB-53A3-234E-EC4DC101E1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D9637-0C16-4958-994A-29E64F83340B}" type="datetimeFigureOut">
              <a:rPr lang="fr-CA" smtClean="0"/>
              <a:t>2023-12-17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2D09D82-2CF1-BBDA-0B61-A49BD9B27F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9D8726-565D-2F19-9D0C-D8B6FA8975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1894B-B09A-4C1B-B663-B9DCEACB2C12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51128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svg"/><Relationship Id="rId7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7.png"/><Relationship Id="rId10" Type="http://schemas.openxmlformats.org/officeDocument/2006/relationships/image" Target="../media/image6.png"/><Relationship Id="rId4" Type="http://schemas.openxmlformats.org/officeDocument/2006/relationships/image" Target="../media/image22.svg"/><Relationship Id="rId9" Type="http://schemas.openxmlformats.org/officeDocument/2006/relationships/image" Target="../media/image2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22.svg"/><Relationship Id="rId12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33.png"/><Relationship Id="rId5" Type="http://schemas.openxmlformats.org/officeDocument/2006/relationships/image" Target="../media/image31.svg"/><Relationship Id="rId10" Type="http://schemas.openxmlformats.org/officeDocument/2006/relationships/image" Target="../media/image32.png"/><Relationship Id="rId4" Type="http://schemas.openxmlformats.org/officeDocument/2006/relationships/image" Target="../media/image30.png"/><Relationship Id="rId9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5569999C-4328-CF7D-AC39-E37BB335ACFA}"/>
              </a:ext>
            </a:extLst>
          </p:cNvPr>
          <p:cNvSpPr txBox="1"/>
          <p:nvPr/>
        </p:nvSpPr>
        <p:spPr>
          <a:xfrm>
            <a:off x="1090430" y="2551837"/>
            <a:ext cx="100111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5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PROJET EN INFORMATIQUE I</a:t>
            </a:r>
          </a:p>
          <a:p>
            <a:pPr algn="ctr"/>
            <a:r>
              <a:rPr lang="fr-CA" sz="5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INF25207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B860262-A43D-1AEE-E9E0-9B45EF325958}"/>
              </a:ext>
            </a:extLst>
          </p:cNvPr>
          <p:cNvSpPr txBox="1"/>
          <p:nvPr/>
        </p:nvSpPr>
        <p:spPr>
          <a:xfrm>
            <a:off x="5123726" y="4537803"/>
            <a:ext cx="1944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Guillaume Terrière</a:t>
            </a:r>
          </a:p>
        </p:txBody>
      </p:sp>
    </p:spTree>
    <p:extLst>
      <p:ext uri="{BB962C8B-B14F-4D97-AF65-F5344CB8AC3E}">
        <p14:creationId xmlns:p14="http://schemas.microsoft.com/office/powerpoint/2010/main" val="3659231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ZoneTexte 44">
            <a:extLst>
              <a:ext uri="{FF2B5EF4-FFF2-40B4-BE49-F238E27FC236}">
                <a16:creationId xmlns:a16="http://schemas.microsoft.com/office/drawing/2014/main" id="{DAAF9F2F-8D39-6474-FF6C-81D3C4B96F2F}"/>
              </a:ext>
            </a:extLst>
          </p:cNvPr>
          <p:cNvSpPr txBox="1"/>
          <p:nvPr/>
        </p:nvSpPr>
        <p:spPr>
          <a:xfrm>
            <a:off x="1392382" y="1340405"/>
            <a:ext cx="36487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Outils utilisés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B69930-0A08-64E6-5268-D6D84C851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248" y="1418590"/>
            <a:ext cx="1621536" cy="162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ysql workbench&quot; Icon - Download for free – Iconduck">
            <a:extLst>
              <a:ext uri="{FF2B5EF4-FFF2-40B4-BE49-F238E27FC236}">
                <a16:creationId xmlns:a16="http://schemas.microsoft.com/office/drawing/2014/main" id="{3CC3600B-FF7F-B15F-EE27-350EBEBF2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319" y="3892496"/>
            <a:ext cx="2021689" cy="2021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03F3D81-CC6F-2DAC-0FCC-12738D47BFEF}"/>
              </a:ext>
            </a:extLst>
          </p:cNvPr>
          <p:cNvSpPr txBox="1"/>
          <p:nvPr/>
        </p:nvSpPr>
        <p:spPr>
          <a:xfrm>
            <a:off x="1392382" y="2461914"/>
            <a:ext cx="354039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000" dirty="0" err="1">
                <a:solidFill>
                  <a:schemeClr val="bg1"/>
                </a:solidFill>
                <a:latin typeface="Amasis MT Pro Light" panose="020F0502020204030204" pitchFamily="18" charset="0"/>
              </a:rPr>
              <a:t>VisualStudio</a:t>
            </a:r>
            <a:r>
              <a:rPr lang="fr-CA" sz="2000" dirty="0">
                <a:solidFill>
                  <a:schemeClr val="bg1"/>
                </a:solidFill>
                <a:latin typeface="Amasis MT Pro Light" panose="020F0502020204030204" pitchFamily="18" charset="0"/>
              </a:rPr>
              <a:t>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000" dirty="0">
                <a:solidFill>
                  <a:schemeClr val="bg1"/>
                </a:solidFill>
                <a:latin typeface="Amasis MT Pro Light" panose="020F0502020204030204" pitchFamily="18" charset="0"/>
              </a:rPr>
              <a:t>MySQL / </a:t>
            </a:r>
            <a:r>
              <a:rPr lang="fr-CA" sz="2000" dirty="0" err="1">
                <a:solidFill>
                  <a:schemeClr val="bg1"/>
                </a:solidFill>
                <a:latin typeface="Amasis MT Pro Light" panose="020F0502020204030204" pitchFamily="18" charset="0"/>
              </a:rPr>
              <a:t>MySQLWorkbench</a:t>
            </a:r>
            <a:endParaRPr lang="fr-CA" sz="2000" dirty="0">
              <a:solidFill>
                <a:schemeClr val="bg1"/>
              </a:solidFill>
              <a:latin typeface="Amasis MT Pro Light" panose="020F0502020204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000" dirty="0">
                <a:solidFill>
                  <a:schemeClr val="bg1"/>
                </a:solidFill>
                <a:latin typeface="Amasis MT Pro Light" panose="020F0502020204030204" pitchFamily="18" charset="0"/>
              </a:rPr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000" dirty="0" err="1">
                <a:solidFill>
                  <a:schemeClr val="bg1"/>
                </a:solidFill>
                <a:latin typeface="Amasis MT Pro Light" panose="020F0502020204030204" pitchFamily="18" charset="0"/>
              </a:rPr>
              <a:t>StreamLit</a:t>
            </a:r>
            <a:endParaRPr lang="fr-CA" sz="2000" dirty="0">
              <a:solidFill>
                <a:schemeClr val="bg1"/>
              </a:solidFill>
              <a:latin typeface="Amasis MT Pro Light" panose="020F0502020204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000" dirty="0">
                <a:solidFill>
                  <a:schemeClr val="bg1"/>
                </a:solidFill>
                <a:latin typeface="Amasis MT Pro Light" panose="020F0502020204030204" pitchFamily="18" charset="0"/>
              </a:rPr>
              <a:t>GitHub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10604267-B660-42B2-EBDC-88D9B2031FCC}"/>
              </a:ext>
            </a:extLst>
          </p:cNvPr>
          <p:cNvGrpSpPr/>
          <p:nvPr/>
        </p:nvGrpSpPr>
        <p:grpSpPr>
          <a:xfrm>
            <a:off x="752875" y="1425110"/>
            <a:ext cx="548638" cy="573024"/>
            <a:chOff x="1450848" y="1706880"/>
            <a:chExt cx="548638" cy="573024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ACA2269B-5A31-7B44-7332-845EE7C52A9E}"/>
                </a:ext>
              </a:extLst>
            </p:cNvPr>
            <p:cNvSpPr/>
            <p:nvPr/>
          </p:nvSpPr>
          <p:spPr>
            <a:xfrm>
              <a:off x="1450848" y="1706880"/>
              <a:ext cx="548638" cy="573024"/>
            </a:xfrm>
            <a:prstGeom prst="ellipse">
              <a:avLst/>
            </a:pr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pic>
          <p:nvPicPr>
            <p:cNvPr id="30" name="Graphique 29" descr="Ordinateur portable contour">
              <a:extLst>
                <a:ext uri="{FF2B5EF4-FFF2-40B4-BE49-F238E27FC236}">
                  <a16:creationId xmlns:a16="http://schemas.microsoft.com/office/drawing/2014/main" id="{3FC7610A-FF69-479E-8D15-7C0C71EC8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1474279" y="1742504"/>
              <a:ext cx="501776" cy="501776"/>
            </a:xfrm>
            <a:prstGeom prst="rect">
              <a:avLst/>
            </a:prstGeom>
          </p:spPr>
        </p:pic>
      </p:grpSp>
      <p:pic>
        <p:nvPicPr>
          <p:cNvPr id="4" name="Image 3" descr="Une image contenant clipart, Graphique, symbole, dessin humoristique&#10;&#10;Description générée automatiquement">
            <a:extLst>
              <a:ext uri="{FF2B5EF4-FFF2-40B4-BE49-F238E27FC236}">
                <a16:creationId xmlns:a16="http://schemas.microsoft.com/office/drawing/2014/main" id="{68A5892D-C62D-A1FD-A325-89D5D9ED26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232" y="1425110"/>
            <a:ext cx="1607323" cy="1761261"/>
          </a:xfrm>
          <a:prstGeom prst="rect">
            <a:avLst/>
          </a:prstGeom>
        </p:spPr>
      </p:pic>
      <p:pic>
        <p:nvPicPr>
          <p:cNvPr id="12" name="Image 11" descr="Une image contenant Graphique, graphisme, Police, logo&#10;&#10;Description générée automatiquement">
            <a:extLst>
              <a:ext uri="{FF2B5EF4-FFF2-40B4-BE49-F238E27FC236}">
                <a16:creationId xmlns:a16="http://schemas.microsoft.com/office/drawing/2014/main" id="{BCCD80D0-0A90-7E72-454B-0F9C5E6E86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486" y="3838901"/>
            <a:ext cx="3083514" cy="1804018"/>
          </a:xfrm>
          <a:prstGeom prst="rect">
            <a:avLst/>
          </a:prstGeom>
        </p:spPr>
      </p:pic>
      <p:pic>
        <p:nvPicPr>
          <p:cNvPr id="14" name="Graphique 13">
            <a:extLst>
              <a:ext uri="{FF2B5EF4-FFF2-40B4-BE49-F238E27FC236}">
                <a16:creationId xmlns:a16="http://schemas.microsoft.com/office/drawing/2014/main" id="{D201C44F-58F4-9D8A-12D6-75F8B30C90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34943" y="3962089"/>
            <a:ext cx="2068580" cy="206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256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E99D29A3-4DA9-8C0C-C4D3-F6A9B11855DC}"/>
              </a:ext>
            </a:extLst>
          </p:cNvPr>
          <p:cNvSpPr txBox="1"/>
          <p:nvPr/>
        </p:nvSpPr>
        <p:spPr>
          <a:xfrm>
            <a:off x="1392382" y="1326902"/>
            <a:ext cx="76821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Récupération de données en</a:t>
            </a:r>
            <a:br>
              <a:rPr lang="fr-CA" sz="4400" dirty="0">
                <a:solidFill>
                  <a:schemeClr val="bg1"/>
                </a:solidFill>
                <a:latin typeface="Amasis MT Pro Medium" panose="02040604050005020304" pitchFamily="18" charset="0"/>
              </a:rPr>
            </a:br>
            <a:r>
              <a:rPr lang="fr-CA" sz="4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temps réel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A512068-B578-105E-0392-BF7832AC52FE}"/>
              </a:ext>
            </a:extLst>
          </p:cNvPr>
          <p:cNvSpPr txBox="1"/>
          <p:nvPr/>
        </p:nvSpPr>
        <p:spPr>
          <a:xfrm>
            <a:off x="1392382" y="3708292"/>
            <a:ext cx="19255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>
                <a:solidFill>
                  <a:schemeClr val="bg1"/>
                </a:solidFill>
                <a:latin typeface="Amasis MT Pro Light" panose="020F0502020204030204" pitchFamily="18" charset="0"/>
              </a:rPr>
              <a:t>Points clés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000" dirty="0" err="1">
                <a:solidFill>
                  <a:schemeClr val="bg1"/>
                </a:solidFill>
                <a:latin typeface="Amasis MT Pro Light" panose="020F0502020204030204" pitchFamily="18" charset="0"/>
              </a:rPr>
              <a:t>BeautifulSoup</a:t>
            </a:r>
            <a:endParaRPr lang="fr-CA" sz="2000" dirty="0">
              <a:solidFill>
                <a:schemeClr val="bg1"/>
              </a:solidFill>
              <a:latin typeface="Amasis MT Pro Light" panose="020F0502020204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000" dirty="0" err="1">
                <a:solidFill>
                  <a:schemeClr val="bg1"/>
                </a:solidFill>
                <a:latin typeface="Amasis MT Pro Light" panose="020F0502020204030204" pitchFamily="18" charset="0"/>
              </a:rPr>
              <a:t>Requests</a:t>
            </a:r>
            <a:endParaRPr lang="fr-CA" sz="2000" dirty="0">
              <a:solidFill>
                <a:schemeClr val="bg1"/>
              </a:solidFill>
              <a:latin typeface="Amasis MT Pro Light" panose="020F0502020204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000" dirty="0" err="1">
                <a:solidFill>
                  <a:schemeClr val="bg1"/>
                </a:solidFill>
                <a:latin typeface="Amasis MT Pro Light" panose="020F0502020204030204" pitchFamily="18" charset="0"/>
              </a:rPr>
              <a:t>Dictionn</a:t>
            </a:r>
            <a:r>
              <a:rPr lang="en-US" sz="2000" dirty="0" err="1">
                <a:solidFill>
                  <a:schemeClr val="bg1"/>
                </a:solidFill>
                <a:latin typeface="Amasis MT Pro Light" panose="020F0502020204030204" pitchFamily="18" charset="0"/>
              </a:rPr>
              <a:t>aire</a:t>
            </a:r>
            <a:endParaRPr lang="fr-CA" sz="2000" dirty="0">
              <a:solidFill>
                <a:schemeClr val="bg1"/>
              </a:solidFill>
              <a:latin typeface="Amasis MT Pro Light" panose="020F0502020204030204" pitchFamily="18" charset="0"/>
            </a:endParaRP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91134522-62E5-64F3-F0B8-85B1B190E2B0}"/>
              </a:ext>
            </a:extLst>
          </p:cNvPr>
          <p:cNvGrpSpPr/>
          <p:nvPr/>
        </p:nvGrpSpPr>
        <p:grpSpPr>
          <a:xfrm>
            <a:off x="843744" y="1419593"/>
            <a:ext cx="548638" cy="573024"/>
            <a:chOff x="1450848" y="2590800"/>
            <a:chExt cx="548638" cy="573024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E0E8718D-C39F-B539-325F-33E2098EFE4A}"/>
                </a:ext>
              </a:extLst>
            </p:cNvPr>
            <p:cNvSpPr/>
            <p:nvPr/>
          </p:nvSpPr>
          <p:spPr>
            <a:xfrm>
              <a:off x="1450848" y="2590800"/>
              <a:ext cx="548638" cy="573024"/>
            </a:xfrm>
            <a:prstGeom prst="ellipse">
              <a:avLst/>
            </a:pr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pic>
          <p:nvPicPr>
            <p:cNvPr id="10" name="Graphique 9" descr="Illustrateur contour">
              <a:extLst>
                <a:ext uri="{FF2B5EF4-FFF2-40B4-BE49-F238E27FC236}">
                  <a16:creationId xmlns:a16="http://schemas.microsoft.com/office/drawing/2014/main" id="{E29B0EF9-B5DD-4580-3752-A79B1057A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468944" y="2621089"/>
              <a:ext cx="512445" cy="512445"/>
            </a:xfrm>
            <a:prstGeom prst="rect">
              <a:avLst/>
            </a:prstGeom>
          </p:spPr>
        </p:pic>
      </p:grpSp>
      <p:sp>
        <p:nvSpPr>
          <p:cNvPr id="40" name="ZoneTexte 39">
            <a:extLst>
              <a:ext uri="{FF2B5EF4-FFF2-40B4-BE49-F238E27FC236}">
                <a16:creationId xmlns:a16="http://schemas.microsoft.com/office/drawing/2014/main" id="{48B80752-EDF6-5BC4-8E7E-3A47B6C06067}"/>
              </a:ext>
            </a:extLst>
          </p:cNvPr>
          <p:cNvSpPr txBox="1"/>
          <p:nvPr/>
        </p:nvSpPr>
        <p:spPr>
          <a:xfrm>
            <a:off x="-10885155" y="2038306"/>
            <a:ext cx="30191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>
                <a:solidFill>
                  <a:schemeClr val="bg1"/>
                </a:solidFill>
                <a:latin typeface="Amasis MT Pro Light" panose="020F0502020204030204" pitchFamily="18" charset="0"/>
              </a:rPr>
              <a:t>Points clés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000" dirty="0">
                <a:solidFill>
                  <a:schemeClr val="bg1"/>
                </a:solidFill>
                <a:latin typeface="Amasis MT Pro Light" panose="020F0502020204030204" pitchFamily="18" charset="0"/>
              </a:rPr>
              <a:t>Interface « </a:t>
            </a:r>
            <a:r>
              <a:rPr lang="fr-CA" sz="2000" dirty="0" err="1">
                <a:solidFill>
                  <a:schemeClr val="bg1"/>
                </a:solidFill>
                <a:latin typeface="Amasis MT Pro Light" panose="020F0502020204030204" pitchFamily="18" charset="0"/>
              </a:rPr>
              <a:t>Serializable</a:t>
            </a:r>
            <a:r>
              <a:rPr lang="fr-CA" sz="2000" dirty="0">
                <a:solidFill>
                  <a:schemeClr val="bg1"/>
                </a:solidFill>
                <a:latin typeface="Amasis MT Pro Light" panose="020F0502020204030204" pitchFamily="18" charset="0"/>
              </a:rPr>
              <a:t> 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000" dirty="0">
                <a:solidFill>
                  <a:schemeClr val="bg1"/>
                </a:solidFill>
                <a:latin typeface="Amasis MT Pro Light" panose="020F0502020204030204" pitchFamily="18" charset="0"/>
              </a:rPr>
              <a:t>Clés étrangères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000" dirty="0">
                <a:solidFill>
                  <a:schemeClr val="bg1"/>
                </a:solidFill>
                <a:latin typeface="Amasis MT Pro Light" panose="020F0502020204030204" pitchFamily="18" charset="0"/>
              </a:rPr>
              <a:t>Clés composites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D8E81DD-3666-E050-B5E5-4995F1BF9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2861" y="3328600"/>
            <a:ext cx="8008524" cy="242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40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E99D29A3-4DA9-8C0C-C4D3-F6A9B11855DC}"/>
              </a:ext>
            </a:extLst>
          </p:cNvPr>
          <p:cNvSpPr txBox="1"/>
          <p:nvPr/>
        </p:nvSpPr>
        <p:spPr>
          <a:xfrm>
            <a:off x="1392382" y="1326902"/>
            <a:ext cx="357822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Récupération</a:t>
            </a:r>
          </a:p>
          <a:p>
            <a:r>
              <a:rPr lang="fr-CA" sz="4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de données </a:t>
            </a:r>
          </a:p>
          <a:p>
            <a:r>
              <a:rPr lang="fr-CA" sz="4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archivées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A512068-B578-105E-0392-BF7832AC52FE}"/>
              </a:ext>
            </a:extLst>
          </p:cNvPr>
          <p:cNvSpPr txBox="1"/>
          <p:nvPr/>
        </p:nvSpPr>
        <p:spPr>
          <a:xfrm>
            <a:off x="1392382" y="3708292"/>
            <a:ext cx="25635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>
                <a:solidFill>
                  <a:schemeClr val="bg1"/>
                </a:solidFill>
                <a:latin typeface="Amasis MT Pro Light" panose="020F0502020204030204" pitchFamily="18" charset="0"/>
              </a:rPr>
              <a:t>Points clés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000" dirty="0" err="1">
                <a:solidFill>
                  <a:schemeClr val="bg1"/>
                </a:solidFill>
                <a:latin typeface="Amasis MT Pro Light" panose="020F0502020204030204" pitchFamily="18" charset="0"/>
              </a:rPr>
              <a:t>Selenium</a:t>
            </a:r>
            <a:endParaRPr lang="fr-CA" sz="2000" dirty="0">
              <a:solidFill>
                <a:schemeClr val="bg1"/>
              </a:solidFill>
              <a:latin typeface="Amasis MT Pro Light" panose="020F0502020204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000" dirty="0" err="1">
                <a:solidFill>
                  <a:schemeClr val="bg1"/>
                </a:solidFill>
                <a:latin typeface="Amasis MT Pro Light" panose="020F0502020204030204" pitchFamily="18" charset="0"/>
              </a:rPr>
              <a:t>DataFrame</a:t>
            </a:r>
            <a:r>
              <a:rPr lang="fr-CA" sz="2000" dirty="0">
                <a:solidFill>
                  <a:schemeClr val="bg1"/>
                </a:solidFill>
                <a:latin typeface="Amasis MT Pro Light" panose="020F0502020204030204" pitchFamily="18" charset="0"/>
              </a:rPr>
              <a:t> / 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000" dirty="0">
                <a:solidFill>
                  <a:schemeClr val="bg1"/>
                </a:solidFill>
                <a:latin typeface="Amasis MT Pro Light" panose="020F0502020204030204" pitchFamily="18" charset="0"/>
              </a:rPr>
              <a:t>Éviter la duplication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91134522-62E5-64F3-F0B8-85B1B190E2B0}"/>
              </a:ext>
            </a:extLst>
          </p:cNvPr>
          <p:cNvGrpSpPr/>
          <p:nvPr/>
        </p:nvGrpSpPr>
        <p:grpSpPr>
          <a:xfrm>
            <a:off x="843744" y="1419593"/>
            <a:ext cx="548638" cy="573024"/>
            <a:chOff x="1450848" y="2590800"/>
            <a:chExt cx="548638" cy="573024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E0E8718D-C39F-B539-325F-33E2098EFE4A}"/>
                </a:ext>
              </a:extLst>
            </p:cNvPr>
            <p:cNvSpPr/>
            <p:nvPr/>
          </p:nvSpPr>
          <p:spPr>
            <a:xfrm>
              <a:off x="1450848" y="2590800"/>
              <a:ext cx="548638" cy="573024"/>
            </a:xfrm>
            <a:prstGeom prst="ellipse">
              <a:avLst/>
            </a:pr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pic>
          <p:nvPicPr>
            <p:cNvPr id="10" name="Graphique 9" descr="Illustrateur contour">
              <a:extLst>
                <a:ext uri="{FF2B5EF4-FFF2-40B4-BE49-F238E27FC236}">
                  <a16:creationId xmlns:a16="http://schemas.microsoft.com/office/drawing/2014/main" id="{E29B0EF9-B5DD-4580-3752-A79B1057A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468944" y="2621089"/>
              <a:ext cx="512445" cy="512445"/>
            </a:xfrm>
            <a:prstGeom prst="rect">
              <a:avLst/>
            </a:prstGeom>
          </p:spPr>
        </p:pic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D618CE50-2363-AF78-9457-BB62CE341F08}"/>
              </a:ext>
            </a:extLst>
          </p:cNvPr>
          <p:cNvGrpSpPr/>
          <p:nvPr/>
        </p:nvGrpSpPr>
        <p:grpSpPr>
          <a:xfrm>
            <a:off x="12495101" y="1382940"/>
            <a:ext cx="548638" cy="573024"/>
            <a:chOff x="1450848" y="1706880"/>
            <a:chExt cx="548638" cy="573024"/>
          </a:xfrm>
        </p:grpSpPr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C9AEE620-70C3-9A22-7237-EC4D4DA03562}"/>
                </a:ext>
              </a:extLst>
            </p:cNvPr>
            <p:cNvSpPr/>
            <p:nvPr/>
          </p:nvSpPr>
          <p:spPr>
            <a:xfrm>
              <a:off x="1450848" y="1706880"/>
              <a:ext cx="548638" cy="573024"/>
            </a:xfrm>
            <a:prstGeom prst="ellipse">
              <a:avLst/>
            </a:pr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pic>
          <p:nvPicPr>
            <p:cNvPr id="27" name="Graphique 26" descr="Écran de projection contour">
              <a:extLst>
                <a:ext uri="{FF2B5EF4-FFF2-40B4-BE49-F238E27FC236}">
                  <a16:creationId xmlns:a16="http://schemas.microsoft.com/office/drawing/2014/main" id="{87AB1A78-1BE8-C94A-BB16-C40EDAE70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74279" y="1742504"/>
              <a:ext cx="501776" cy="501776"/>
            </a:xfrm>
            <a:prstGeom prst="rect">
              <a:avLst/>
            </a:prstGeom>
          </p:spPr>
        </p:pic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D4355323-C915-99E3-57DC-07293E737DA5}"/>
              </a:ext>
            </a:extLst>
          </p:cNvPr>
          <p:cNvSpPr txBox="1"/>
          <p:nvPr/>
        </p:nvSpPr>
        <p:spPr>
          <a:xfrm>
            <a:off x="13067170" y="1346286"/>
            <a:ext cx="2545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600" dirty="0">
                <a:solidFill>
                  <a:schemeClr val="bg1"/>
                </a:solidFill>
                <a:latin typeface="Amasis MT Pro Light" panose="02040304050005020304" pitchFamily="18" charset="0"/>
              </a:rPr>
              <a:t>Présentation</a:t>
            </a: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B9FCA46C-BFD8-DFD8-44EC-D16A227F9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3219" y="1367560"/>
            <a:ext cx="1621536" cy="162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mysql workbench&quot; Icon - Download for free – Iconduck">
            <a:extLst>
              <a:ext uri="{FF2B5EF4-FFF2-40B4-BE49-F238E27FC236}">
                <a16:creationId xmlns:a16="http://schemas.microsoft.com/office/drawing/2014/main" id="{482BDC0D-EF20-F614-60BE-F5D2A5262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1290" y="3841466"/>
            <a:ext cx="2021689" cy="2021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63293D55-1F8A-F537-ADE1-992E8DEACBC3}"/>
              </a:ext>
            </a:extLst>
          </p:cNvPr>
          <p:cNvSpPr txBox="1"/>
          <p:nvPr/>
        </p:nvSpPr>
        <p:spPr>
          <a:xfrm>
            <a:off x="12628943" y="3292910"/>
            <a:ext cx="246638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>
                <a:solidFill>
                  <a:schemeClr val="bg1"/>
                </a:solidFill>
                <a:latin typeface="Amasis MT Pro Light" panose="020F0502020204030204" pitchFamily="18" charset="0"/>
              </a:rPr>
              <a:t>Outils utilisés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000" dirty="0" err="1">
                <a:solidFill>
                  <a:schemeClr val="bg1"/>
                </a:solidFill>
                <a:latin typeface="Amasis MT Pro Light" panose="020F0502020204030204" pitchFamily="18" charset="0"/>
              </a:rPr>
              <a:t>VisualStudio</a:t>
            </a:r>
            <a:r>
              <a:rPr lang="fr-CA" sz="2000" dirty="0">
                <a:solidFill>
                  <a:schemeClr val="bg1"/>
                </a:solidFill>
                <a:latin typeface="Amasis MT Pro Light" panose="020F0502020204030204" pitchFamily="18" charset="0"/>
              </a:rPr>
              <a:t>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000" dirty="0" err="1">
                <a:solidFill>
                  <a:schemeClr val="bg1"/>
                </a:solidFill>
                <a:latin typeface="Amasis MT Pro Light" panose="020F0502020204030204" pitchFamily="18" charset="0"/>
              </a:rPr>
              <a:t>MySQLWorkbench</a:t>
            </a:r>
            <a:endParaRPr lang="fr-CA" sz="2000" dirty="0">
              <a:solidFill>
                <a:schemeClr val="bg1"/>
              </a:solidFill>
              <a:latin typeface="Amasis MT Pro Light" panose="020F0502020204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000" dirty="0">
                <a:solidFill>
                  <a:schemeClr val="bg1"/>
                </a:solidFill>
                <a:latin typeface="Amasis MT Pro Light" panose="020F0502020204030204" pitchFamily="18" charset="0"/>
              </a:rPr>
              <a:t>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000" dirty="0">
                <a:solidFill>
                  <a:schemeClr val="bg1"/>
                </a:solidFill>
                <a:latin typeface="Amasis MT Pro Light" panose="020F0502020204030204" pitchFamily="18" charset="0"/>
              </a:rPr>
              <a:t>Hibernate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8B80752-EDF6-5BC4-8E7E-3A47B6C06067}"/>
              </a:ext>
            </a:extLst>
          </p:cNvPr>
          <p:cNvSpPr txBox="1"/>
          <p:nvPr/>
        </p:nvSpPr>
        <p:spPr>
          <a:xfrm>
            <a:off x="-10885155" y="2038306"/>
            <a:ext cx="30191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>
                <a:solidFill>
                  <a:schemeClr val="bg1"/>
                </a:solidFill>
                <a:latin typeface="Amasis MT Pro Light" panose="020F0502020204030204" pitchFamily="18" charset="0"/>
              </a:rPr>
              <a:t>Points clés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000" dirty="0">
                <a:solidFill>
                  <a:schemeClr val="bg1"/>
                </a:solidFill>
                <a:latin typeface="Amasis MT Pro Light" panose="020F0502020204030204" pitchFamily="18" charset="0"/>
              </a:rPr>
              <a:t>Interface « </a:t>
            </a:r>
            <a:r>
              <a:rPr lang="fr-CA" sz="2000" dirty="0" err="1">
                <a:solidFill>
                  <a:schemeClr val="bg1"/>
                </a:solidFill>
                <a:latin typeface="Amasis MT Pro Light" panose="020F0502020204030204" pitchFamily="18" charset="0"/>
              </a:rPr>
              <a:t>Serializable</a:t>
            </a:r>
            <a:r>
              <a:rPr lang="fr-CA" sz="2000" dirty="0">
                <a:solidFill>
                  <a:schemeClr val="bg1"/>
                </a:solidFill>
                <a:latin typeface="Amasis MT Pro Light" panose="020F0502020204030204" pitchFamily="18" charset="0"/>
              </a:rPr>
              <a:t> 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000" dirty="0">
                <a:solidFill>
                  <a:schemeClr val="bg1"/>
                </a:solidFill>
                <a:latin typeface="Amasis MT Pro Light" panose="020F0502020204030204" pitchFamily="18" charset="0"/>
              </a:rPr>
              <a:t>Clés étrangères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000" dirty="0">
                <a:solidFill>
                  <a:schemeClr val="bg1"/>
                </a:solidFill>
                <a:latin typeface="Amasis MT Pro Light" panose="020F0502020204030204" pitchFamily="18" charset="0"/>
              </a:rPr>
              <a:t>Clés composites</a:t>
            </a:r>
          </a:p>
        </p:txBody>
      </p:sp>
      <p:pic>
        <p:nvPicPr>
          <p:cNvPr id="2" name="Image 1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B3110CF2-1D0B-613A-EB9B-2FCF315FEE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7025" y="1197864"/>
            <a:ext cx="6478876" cy="446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134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>
            <a:extLst>
              <a:ext uri="{FF2B5EF4-FFF2-40B4-BE49-F238E27FC236}">
                <a16:creationId xmlns:a16="http://schemas.microsoft.com/office/drawing/2014/main" id="{09671FF9-0D0A-8FCA-CBC1-2A898B6A8317}"/>
              </a:ext>
            </a:extLst>
          </p:cNvPr>
          <p:cNvSpPr txBox="1"/>
          <p:nvPr/>
        </p:nvSpPr>
        <p:spPr>
          <a:xfrm>
            <a:off x="1321130" y="1260953"/>
            <a:ext cx="44358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Base de données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A8BB8F51-185F-5F0F-CC56-C8BF6830FB90}"/>
              </a:ext>
            </a:extLst>
          </p:cNvPr>
          <p:cNvGrpSpPr/>
          <p:nvPr/>
        </p:nvGrpSpPr>
        <p:grpSpPr>
          <a:xfrm>
            <a:off x="843744" y="1353673"/>
            <a:ext cx="548638" cy="573024"/>
            <a:chOff x="843744" y="1353673"/>
            <a:chExt cx="548638" cy="573024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3FE3122B-D3EA-1B37-72EF-1FC90063E250}"/>
                </a:ext>
              </a:extLst>
            </p:cNvPr>
            <p:cNvSpPr/>
            <p:nvPr/>
          </p:nvSpPr>
          <p:spPr>
            <a:xfrm>
              <a:off x="843744" y="1353673"/>
              <a:ext cx="548638" cy="573024"/>
            </a:xfrm>
            <a:prstGeom prst="ellipse">
              <a:avLst/>
            </a:pr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pic>
          <p:nvPicPr>
            <p:cNvPr id="3" name="Graphique 2" descr="Base de données contour">
              <a:extLst>
                <a:ext uri="{FF2B5EF4-FFF2-40B4-BE49-F238E27FC236}">
                  <a16:creationId xmlns:a16="http://schemas.microsoft.com/office/drawing/2014/main" id="{AC59AEA8-98C1-C9AA-5C15-547237AA1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744" y="1359806"/>
              <a:ext cx="541872" cy="541872"/>
            </a:xfrm>
            <a:prstGeom prst="rect">
              <a:avLst/>
            </a:prstGeom>
          </p:spPr>
        </p:pic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4D3D7D99-1925-8620-892D-D07E54473273}"/>
              </a:ext>
            </a:extLst>
          </p:cNvPr>
          <p:cNvSpPr txBox="1"/>
          <p:nvPr/>
        </p:nvSpPr>
        <p:spPr>
          <a:xfrm>
            <a:off x="1010610" y="3060124"/>
            <a:ext cx="364849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>
                <a:solidFill>
                  <a:schemeClr val="bg1"/>
                </a:solidFill>
                <a:latin typeface="Amasis MT Pro Light" panose="020F0502020204030204" pitchFamily="18" charset="0"/>
              </a:rPr>
              <a:t>Points clés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000" dirty="0">
                <a:solidFill>
                  <a:schemeClr val="bg1"/>
                </a:solidFill>
                <a:latin typeface="Amasis MT Pro Light" panose="020F0502020204030204" pitchFamily="18" charset="0"/>
              </a:rPr>
              <a:t>MySQL / MySQL </a:t>
            </a:r>
            <a:r>
              <a:rPr lang="fr-CA" sz="2000" dirty="0" err="1">
                <a:solidFill>
                  <a:schemeClr val="bg1"/>
                </a:solidFill>
                <a:latin typeface="Amasis MT Pro Light" panose="020F0502020204030204" pitchFamily="18" charset="0"/>
              </a:rPr>
              <a:t>WorkBench</a:t>
            </a:r>
            <a:endParaRPr lang="fr-CA" sz="2000" dirty="0">
              <a:solidFill>
                <a:schemeClr val="bg1"/>
              </a:solidFill>
              <a:latin typeface="Amasis MT Pro Light" panose="020F0502020204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000" dirty="0">
                <a:solidFill>
                  <a:schemeClr val="bg1"/>
                </a:solidFill>
                <a:latin typeface="Amasis MT Pro Light" panose="020F0502020204030204" pitchFamily="18" charset="0"/>
              </a:rPr>
              <a:t>ORM SQL </a:t>
            </a:r>
            <a:r>
              <a:rPr lang="fr-CA" sz="2000" dirty="0" err="1">
                <a:solidFill>
                  <a:schemeClr val="bg1"/>
                </a:solidFill>
                <a:latin typeface="Amasis MT Pro Light" panose="020F0502020204030204" pitchFamily="18" charset="0"/>
              </a:rPr>
              <a:t>Alchemy</a:t>
            </a:r>
            <a:endParaRPr lang="fr-CA" sz="2000" dirty="0">
              <a:solidFill>
                <a:schemeClr val="bg1"/>
              </a:solidFill>
              <a:latin typeface="Amasis MT Pro Light" panose="020F0502020204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000" dirty="0">
                <a:solidFill>
                  <a:schemeClr val="bg1"/>
                </a:solidFill>
                <a:latin typeface="Amasis MT Pro Light" panose="020F0502020204030204" pitchFamily="18" charset="0"/>
              </a:rPr>
              <a:t>Secrets</a:t>
            </a:r>
          </a:p>
        </p:txBody>
      </p:sp>
      <p:pic>
        <p:nvPicPr>
          <p:cNvPr id="2" name="Image 1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CB70DEE3-A006-9022-9251-CCF1C901A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9481" y="809400"/>
            <a:ext cx="3223260" cy="207264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8EB9FE1-92A8-6EDB-EC11-6522DF1EC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1362" y="3429000"/>
            <a:ext cx="6895547" cy="270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66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17">
            <a:extLst>
              <a:ext uri="{FF2B5EF4-FFF2-40B4-BE49-F238E27FC236}">
                <a16:creationId xmlns:a16="http://schemas.microsoft.com/office/drawing/2014/main" id="{D974973D-827C-303E-D805-CB6AEF9B6596}"/>
              </a:ext>
            </a:extLst>
          </p:cNvPr>
          <p:cNvSpPr txBox="1"/>
          <p:nvPr/>
        </p:nvSpPr>
        <p:spPr>
          <a:xfrm>
            <a:off x="1321130" y="1260953"/>
            <a:ext cx="34836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Visualisation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14C30CD-7C3B-0DC2-BE64-697716A0512A}"/>
              </a:ext>
            </a:extLst>
          </p:cNvPr>
          <p:cNvSpPr txBox="1"/>
          <p:nvPr/>
        </p:nvSpPr>
        <p:spPr>
          <a:xfrm>
            <a:off x="1392382" y="2461914"/>
            <a:ext cx="23791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>
                <a:solidFill>
                  <a:schemeClr val="bg1"/>
                </a:solidFill>
                <a:latin typeface="Amasis MT Pro Light" panose="020F0502020204030204" pitchFamily="18" charset="0"/>
              </a:rPr>
              <a:t>Points clés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000" dirty="0" err="1">
                <a:solidFill>
                  <a:schemeClr val="bg1"/>
                </a:solidFill>
                <a:latin typeface="Amasis MT Pro Light" panose="020F0502020204030204" pitchFamily="18" charset="0"/>
              </a:rPr>
              <a:t>MatPlotLib</a:t>
            </a:r>
            <a:endParaRPr lang="fr-CA" sz="2000" dirty="0">
              <a:solidFill>
                <a:schemeClr val="bg1"/>
              </a:solidFill>
              <a:latin typeface="Amasis MT Pro Light" panose="020F0502020204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000" dirty="0">
                <a:solidFill>
                  <a:schemeClr val="bg1"/>
                </a:solidFill>
                <a:latin typeface="Amasis MT Pro Light" panose="020F0502020204030204" pitchFamily="18" charset="0"/>
              </a:rPr>
              <a:t>Comparaison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000" dirty="0">
                <a:solidFill>
                  <a:schemeClr val="bg1"/>
                </a:solidFill>
                <a:latin typeface="Amasis MT Pro Light" panose="020F0502020204030204" pitchFamily="18" charset="0"/>
              </a:rPr>
              <a:t>Évolution du code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F6B90116-A4CA-868B-D6BB-24753E68192C}"/>
              </a:ext>
            </a:extLst>
          </p:cNvPr>
          <p:cNvGrpSpPr/>
          <p:nvPr/>
        </p:nvGrpSpPr>
        <p:grpSpPr>
          <a:xfrm>
            <a:off x="843744" y="1353673"/>
            <a:ext cx="548638" cy="573024"/>
            <a:chOff x="1450848" y="3474720"/>
            <a:chExt cx="548638" cy="573024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60929374-04B3-0360-0297-065C99858C0E}"/>
                </a:ext>
              </a:extLst>
            </p:cNvPr>
            <p:cNvSpPr/>
            <p:nvPr/>
          </p:nvSpPr>
          <p:spPr>
            <a:xfrm>
              <a:off x="1450848" y="3474720"/>
              <a:ext cx="548638" cy="573024"/>
            </a:xfrm>
            <a:prstGeom prst="ellipse">
              <a:avLst/>
            </a:pr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pic>
          <p:nvPicPr>
            <p:cNvPr id="13" name="Graphique 12" descr="Œil contour">
              <a:extLst>
                <a:ext uri="{FF2B5EF4-FFF2-40B4-BE49-F238E27FC236}">
                  <a16:creationId xmlns:a16="http://schemas.microsoft.com/office/drawing/2014/main" id="{2B92EF3A-B3DA-BA79-CBC2-05BE25B63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491803" y="3556000"/>
              <a:ext cx="466725" cy="466725"/>
            </a:xfrm>
            <a:prstGeom prst="rect">
              <a:avLst/>
            </a:prstGeom>
          </p:spPr>
        </p:pic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E043849B-C1C2-EDDB-200E-F49846A660A4}"/>
              </a:ext>
            </a:extLst>
          </p:cNvPr>
          <p:cNvGrpSpPr/>
          <p:nvPr/>
        </p:nvGrpSpPr>
        <p:grpSpPr>
          <a:xfrm>
            <a:off x="-3179644" y="7159110"/>
            <a:ext cx="548638" cy="573024"/>
            <a:chOff x="1450848" y="4358640"/>
            <a:chExt cx="548638" cy="573024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6EB3CA1F-4E47-E566-A641-F8B9EDE3AFC8}"/>
                </a:ext>
              </a:extLst>
            </p:cNvPr>
            <p:cNvSpPr/>
            <p:nvPr/>
          </p:nvSpPr>
          <p:spPr>
            <a:xfrm>
              <a:off x="1450848" y="4358640"/>
              <a:ext cx="548638" cy="573024"/>
            </a:xfrm>
            <a:prstGeom prst="ellipse">
              <a:avLst/>
            </a:pr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pic>
          <p:nvPicPr>
            <p:cNvPr id="16" name="Graphique 15" descr="Porte fermée contour">
              <a:extLst>
                <a:ext uri="{FF2B5EF4-FFF2-40B4-BE49-F238E27FC236}">
                  <a16:creationId xmlns:a16="http://schemas.microsoft.com/office/drawing/2014/main" id="{1332C388-3B66-E5CF-3EF3-806991D49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32252" y="4452239"/>
              <a:ext cx="385826" cy="385826"/>
            </a:xfrm>
            <a:prstGeom prst="rect">
              <a:avLst/>
            </a:prstGeom>
          </p:spPr>
        </p:pic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56B495BA-1554-7D65-9E78-D8B8D292C777}"/>
              </a:ext>
            </a:extLst>
          </p:cNvPr>
          <p:cNvSpPr txBox="1"/>
          <p:nvPr/>
        </p:nvSpPr>
        <p:spPr>
          <a:xfrm>
            <a:off x="-2607575" y="7122456"/>
            <a:ext cx="2291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600" dirty="0">
                <a:solidFill>
                  <a:schemeClr val="bg1"/>
                </a:solidFill>
                <a:latin typeface="Amasis MT Pro Light" panose="02040304050005020304" pitchFamily="18" charset="0"/>
              </a:rPr>
              <a:t>Conclusion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F0E952B2-CBA3-6C1B-18AA-C59939EB03CB}"/>
              </a:ext>
            </a:extLst>
          </p:cNvPr>
          <p:cNvSpPr txBox="1"/>
          <p:nvPr/>
        </p:nvSpPr>
        <p:spPr>
          <a:xfrm>
            <a:off x="-10816328" y="2677144"/>
            <a:ext cx="35381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>
                <a:solidFill>
                  <a:schemeClr val="bg1"/>
                </a:solidFill>
                <a:latin typeface="Amasis MT Pro Light" panose="020F0502020204030204" pitchFamily="18" charset="0"/>
              </a:rPr>
              <a:t>Points clés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000" dirty="0">
                <a:solidFill>
                  <a:schemeClr val="bg1"/>
                </a:solidFill>
                <a:latin typeface="Amasis MT Pro Light" panose="020F0502020204030204" pitchFamily="18" charset="0"/>
              </a:rPr>
              <a:t>Annotation personnalisée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000" dirty="0">
                <a:solidFill>
                  <a:schemeClr val="bg1"/>
                </a:solidFill>
                <a:latin typeface="Amasis MT Pro Light" panose="020F0502020204030204" pitchFamily="18" charset="0"/>
              </a:rPr>
              <a:t>Annotations de métadonnées</a:t>
            </a:r>
          </a:p>
        </p:txBody>
      </p:sp>
      <p:pic>
        <p:nvPicPr>
          <p:cNvPr id="2" name="Image 1" descr="Une image contenant texte, capture d’écran, Tracé, ligne&#10;&#10;Description générée automatiquement">
            <a:extLst>
              <a:ext uri="{FF2B5EF4-FFF2-40B4-BE49-F238E27FC236}">
                <a16:creationId xmlns:a16="http://schemas.microsoft.com/office/drawing/2014/main" id="{2EC5C3D8-AA07-1853-03A6-11DA78B31F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4008" y="1453602"/>
            <a:ext cx="6564498" cy="438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53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17">
            <a:extLst>
              <a:ext uri="{FF2B5EF4-FFF2-40B4-BE49-F238E27FC236}">
                <a16:creationId xmlns:a16="http://schemas.microsoft.com/office/drawing/2014/main" id="{D974973D-827C-303E-D805-CB6AEF9B6596}"/>
              </a:ext>
            </a:extLst>
          </p:cNvPr>
          <p:cNvSpPr txBox="1"/>
          <p:nvPr/>
        </p:nvSpPr>
        <p:spPr>
          <a:xfrm>
            <a:off x="1321130" y="1260953"/>
            <a:ext cx="47581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Déploiement avec</a:t>
            </a:r>
            <a:br>
              <a:rPr lang="fr-CA" sz="4400" dirty="0">
                <a:solidFill>
                  <a:schemeClr val="bg1"/>
                </a:solidFill>
                <a:latin typeface="Amasis MT Pro Medium" panose="02040604050005020304" pitchFamily="18" charset="0"/>
              </a:rPr>
            </a:br>
            <a:r>
              <a:rPr lang="fr-CA" sz="4400" dirty="0" err="1">
                <a:solidFill>
                  <a:schemeClr val="bg1"/>
                </a:solidFill>
                <a:latin typeface="Amasis MT Pro Medium" panose="02040604050005020304" pitchFamily="18" charset="0"/>
              </a:rPr>
              <a:t>StreamLit</a:t>
            </a:r>
            <a:endParaRPr lang="fr-CA" sz="4400" dirty="0">
              <a:solidFill>
                <a:schemeClr val="bg1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14C30CD-7C3B-0DC2-BE64-697716A0512A}"/>
              </a:ext>
            </a:extLst>
          </p:cNvPr>
          <p:cNvSpPr txBox="1"/>
          <p:nvPr/>
        </p:nvSpPr>
        <p:spPr>
          <a:xfrm>
            <a:off x="1392382" y="2827059"/>
            <a:ext cx="20842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>
                <a:solidFill>
                  <a:schemeClr val="bg1"/>
                </a:solidFill>
                <a:latin typeface="Amasis MT Pro Light" panose="020F0502020204030204" pitchFamily="18" charset="0"/>
              </a:rPr>
              <a:t>Points clés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000" dirty="0">
                <a:solidFill>
                  <a:schemeClr val="bg1"/>
                </a:solidFill>
                <a:latin typeface="Amasis MT Pro Light" panose="020F0502020204030204" pitchFamily="18" charset="0"/>
              </a:rPr>
              <a:t>Refactorisation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000" dirty="0">
                <a:solidFill>
                  <a:schemeClr val="bg1"/>
                </a:solidFill>
                <a:latin typeface="Amasis MT Pro Light" panose="020F0502020204030204" pitchFamily="18" charset="0"/>
              </a:rPr>
              <a:t>Environnement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000" dirty="0">
                <a:solidFill>
                  <a:schemeClr val="bg1"/>
                </a:solidFill>
                <a:latin typeface="Amasis MT Pro Light" panose="020F0502020204030204" pitchFamily="18" charset="0"/>
              </a:rPr>
              <a:t>Cloud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F6B90116-A4CA-868B-D6BB-24753E68192C}"/>
              </a:ext>
            </a:extLst>
          </p:cNvPr>
          <p:cNvGrpSpPr/>
          <p:nvPr/>
        </p:nvGrpSpPr>
        <p:grpSpPr>
          <a:xfrm>
            <a:off x="843744" y="1353673"/>
            <a:ext cx="548638" cy="573024"/>
            <a:chOff x="1450848" y="3474720"/>
            <a:chExt cx="548638" cy="573024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60929374-04B3-0360-0297-065C99858C0E}"/>
                </a:ext>
              </a:extLst>
            </p:cNvPr>
            <p:cNvSpPr/>
            <p:nvPr/>
          </p:nvSpPr>
          <p:spPr>
            <a:xfrm>
              <a:off x="1450848" y="3474720"/>
              <a:ext cx="548638" cy="573024"/>
            </a:xfrm>
            <a:prstGeom prst="ellipse">
              <a:avLst/>
            </a:pr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pic>
          <p:nvPicPr>
            <p:cNvPr id="13" name="Graphique 12" descr="Fusée contour">
              <a:extLst>
                <a:ext uri="{FF2B5EF4-FFF2-40B4-BE49-F238E27FC236}">
                  <a16:creationId xmlns:a16="http://schemas.microsoft.com/office/drawing/2014/main" id="{2B92EF3A-B3DA-BA79-CBC2-05BE25B63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491803" y="3556000"/>
              <a:ext cx="466725" cy="466725"/>
            </a:xfrm>
            <a:prstGeom prst="rect">
              <a:avLst/>
            </a:prstGeom>
          </p:spPr>
        </p:pic>
      </p:grpSp>
      <p:pic>
        <p:nvPicPr>
          <p:cNvPr id="3" name="Image 2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1547EDD8-F575-E87E-2ACD-859D53AC5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710" y="1169123"/>
            <a:ext cx="5897880" cy="463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6561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oneTexte 34">
            <a:extLst>
              <a:ext uri="{FF2B5EF4-FFF2-40B4-BE49-F238E27FC236}">
                <a16:creationId xmlns:a16="http://schemas.microsoft.com/office/drawing/2014/main" id="{64899727-3E22-BD24-2A66-7658D374EF86}"/>
              </a:ext>
            </a:extLst>
          </p:cNvPr>
          <p:cNvSpPr txBox="1"/>
          <p:nvPr/>
        </p:nvSpPr>
        <p:spPr>
          <a:xfrm>
            <a:off x="1321130" y="1280034"/>
            <a:ext cx="30348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Conclusion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6CF1821-E035-ED17-3A67-7F91E34E207C}"/>
              </a:ext>
            </a:extLst>
          </p:cNvPr>
          <p:cNvSpPr txBox="1"/>
          <p:nvPr/>
        </p:nvSpPr>
        <p:spPr>
          <a:xfrm>
            <a:off x="1392382" y="2461914"/>
            <a:ext cx="365196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>
                <a:solidFill>
                  <a:schemeClr val="bg1"/>
                </a:solidFill>
                <a:latin typeface="Amasis MT Pro Light" panose="020F0502020204030204" pitchFamily="18" charset="0"/>
              </a:rPr>
              <a:t>Résumé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000" dirty="0">
                <a:solidFill>
                  <a:schemeClr val="bg1"/>
                </a:solidFill>
                <a:latin typeface="Amasis MT Pro Light" panose="020F0502020204030204" pitchFamily="18" charset="0"/>
              </a:rPr>
              <a:t>Récupération des données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000" dirty="0">
                <a:solidFill>
                  <a:schemeClr val="bg1"/>
                </a:solidFill>
                <a:latin typeface="Amasis MT Pro Light" panose="020F0502020204030204" pitchFamily="18" charset="0"/>
              </a:rPr>
              <a:t>Gestion de la base de données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000" dirty="0">
                <a:solidFill>
                  <a:schemeClr val="bg1"/>
                </a:solidFill>
                <a:latin typeface="Amasis MT Pro Light" panose="020F0502020204030204" pitchFamily="18" charset="0"/>
              </a:rPr>
              <a:t>Visualisation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000" dirty="0">
                <a:solidFill>
                  <a:schemeClr val="bg1"/>
                </a:solidFill>
                <a:latin typeface="Amasis MT Pro Light" panose="020F0502020204030204" pitchFamily="18" charset="0"/>
              </a:rPr>
              <a:t>Déploiement avec </a:t>
            </a:r>
            <a:r>
              <a:rPr lang="fr-CA" sz="2000" dirty="0" err="1">
                <a:solidFill>
                  <a:schemeClr val="bg1"/>
                </a:solidFill>
                <a:latin typeface="Amasis MT Pro Light" panose="020F0502020204030204" pitchFamily="18" charset="0"/>
              </a:rPr>
              <a:t>StreamLit</a:t>
            </a:r>
            <a:endParaRPr lang="fr-CA" sz="2000" dirty="0">
              <a:solidFill>
                <a:schemeClr val="bg1"/>
              </a:solidFill>
              <a:latin typeface="Amasis MT Pro Light" panose="020F0502020204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000" dirty="0">
                <a:solidFill>
                  <a:schemeClr val="bg1"/>
                </a:solidFill>
                <a:latin typeface="Amasis MT Pro Light" panose="020F0502020204030204" pitchFamily="18" charset="0"/>
              </a:rPr>
              <a:t>Gestion du projet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DEAB4417-425B-A1E3-9071-5B31DBF21922}"/>
              </a:ext>
            </a:extLst>
          </p:cNvPr>
          <p:cNvGrpSpPr/>
          <p:nvPr/>
        </p:nvGrpSpPr>
        <p:grpSpPr>
          <a:xfrm>
            <a:off x="795705" y="1378242"/>
            <a:ext cx="548638" cy="573024"/>
            <a:chOff x="1450848" y="4358640"/>
            <a:chExt cx="548638" cy="573024"/>
          </a:xfrm>
        </p:grpSpPr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527476C0-D736-C477-70DA-B0BA1EFCC466}"/>
                </a:ext>
              </a:extLst>
            </p:cNvPr>
            <p:cNvSpPr/>
            <p:nvPr/>
          </p:nvSpPr>
          <p:spPr>
            <a:xfrm>
              <a:off x="1450848" y="4358640"/>
              <a:ext cx="548638" cy="573024"/>
            </a:xfrm>
            <a:prstGeom prst="ellipse">
              <a:avLst/>
            </a:pr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pic>
          <p:nvPicPr>
            <p:cNvPr id="33" name="Graphique 32" descr="Porte fermée contour">
              <a:extLst>
                <a:ext uri="{FF2B5EF4-FFF2-40B4-BE49-F238E27FC236}">
                  <a16:creationId xmlns:a16="http://schemas.microsoft.com/office/drawing/2014/main" id="{0239560D-A241-B551-154F-2999C635F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32252" y="4452239"/>
              <a:ext cx="385826" cy="385826"/>
            </a:xfrm>
            <a:prstGeom prst="rect">
              <a:avLst/>
            </a:prstGeom>
          </p:spPr>
        </p:pic>
      </p:grpSp>
      <p:sp>
        <p:nvSpPr>
          <p:cNvPr id="36" name="ZoneTexte 35">
            <a:extLst>
              <a:ext uri="{FF2B5EF4-FFF2-40B4-BE49-F238E27FC236}">
                <a16:creationId xmlns:a16="http://schemas.microsoft.com/office/drawing/2014/main" id="{BC4BC627-3850-38AE-5937-70EA4D4AA7FC}"/>
              </a:ext>
            </a:extLst>
          </p:cNvPr>
          <p:cNvSpPr txBox="1"/>
          <p:nvPr/>
        </p:nvSpPr>
        <p:spPr>
          <a:xfrm>
            <a:off x="-3223517" y="318670"/>
            <a:ext cx="27655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Sommaire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EF995DE4-6F20-5260-238B-736BF687E8E2}"/>
              </a:ext>
            </a:extLst>
          </p:cNvPr>
          <p:cNvSpPr txBox="1"/>
          <p:nvPr/>
        </p:nvSpPr>
        <p:spPr>
          <a:xfrm>
            <a:off x="-11486118" y="2349452"/>
            <a:ext cx="48098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5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Merci de </a:t>
            </a:r>
          </a:p>
          <a:p>
            <a:r>
              <a:rPr lang="fr-CA" sz="5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votre attention</a:t>
            </a:r>
          </a:p>
        </p:txBody>
      </p: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B380305F-ECC9-12AE-E739-B124DF121A8F}"/>
              </a:ext>
            </a:extLst>
          </p:cNvPr>
          <p:cNvGrpSpPr/>
          <p:nvPr/>
        </p:nvGrpSpPr>
        <p:grpSpPr>
          <a:xfrm>
            <a:off x="-6411008" y="560062"/>
            <a:ext cx="5811012" cy="5727192"/>
            <a:chOff x="6711696" y="655320"/>
            <a:chExt cx="5341620" cy="5727192"/>
          </a:xfrm>
          <a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grpSpPr>
        <p:sp>
          <p:nvSpPr>
            <p:cNvPr id="49" name="Rectangle : coins arrondis 48">
              <a:extLst>
                <a:ext uri="{FF2B5EF4-FFF2-40B4-BE49-F238E27FC236}">
                  <a16:creationId xmlns:a16="http://schemas.microsoft.com/office/drawing/2014/main" id="{350575D8-08BB-8319-DA86-7227D946DE05}"/>
                </a:ext>
              </a:extLst>
            </p:cNvPr>
            <p:cNvSpPr/>
            <p:nvPr/>
          </p:nvSpPr>
          <p:spPr>
            <a:xfrm>
              <a:off x="6711696" y="2040636"/>
              <a:ext cx="1133856" cy="277672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0" name="Rectangle : coins arrondis 49">
              <a:extLst>
                <a:ext uri="{FF2B5EF4-FFF2-40B4-BE49-F238E27FC236}">
                  <a16:creationId xmlns:a16="http://schemas.microsoft.com/office/drawing/2014/main" id="{FB0EEB95-F7ED-18DF-1A05-B57111FFB720}"/>
                </a:ext>
              </a:extLst>
            </p:cNvPr>
            <p:cNvSpPr/>
            <p:nvPr/>
          </p:nvSpPr>
          <p:spPr>
            <a:xfrm>
              <a:off x="7498080" y="1479804"/>
              <a:ext cx="865632" cy="437235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1" name="Rectangle : coins arrondis 50">
              <a:extLst>
                <a:ext uri="{FF2B5EF4-FFF2-40B4-BE49-F238E27FC236}">
                  <a16:creationId xmlns:a16="http://schemas.microsoft.com/office/drawing/2014/main" id="{424E08DC-8B01-8361-F2FE-0746063FB547}"/>
                </a:ext>
              </a:extLst>
            </p:cNvPr>
            <p:cNvSpPr/>
            <p:nvPr/>
          </p:nvSpPr>
          <p:spPr>
            <a:xfrm>
              <a:off x="8113776" y="864108"/>
              <a:ext cx="865632" cy="470154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2" name="Rectangle : coins arrondis 51">
              <a:extLst>
                <a:ext uri="{FF2B5EF4-FFF2-40B4-BE49-F238E27FC236}">
                  <a16:creationId xmlns:a16="http://schemas.microsoft.com/office/drawing/2014/main" id="{26063AFE-1585-CF45-8E93-46D215C91F49}"/>
                </a:ext>
              </a:extLst>
            </p:cNvPr>
            <p:cNvSpPr/>
            <p:nvPr/>
          </p:nvSpPr>
          <p:spPr>
            <a:xfrm>
              <a:off x="8784336" y="1019556"/>
              <a:ext cx="1225296" cy="536295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3" name="Rectangle : coins arrondis 52">
              <a:extLst>
                <a:ext uri="{FF2B5EF4-FFF2-40B4-BE49-F238E27FC236}">
                  <a16:creationId xmlns:a16="http://schemas.microsoft.com/office/drawing/2014/main" id="{8C0E652C-4BD0-9F81-784B-B65C9FAA1688}"/>
                </a:ext>
              </a:extLst>
            </p:cNvPr>
            <p:cNvSpPr/>
            <p:nvPr/>
          </p:nvSpPr>
          <p:spPr>
            <a:xfrm>
              <a:off x="9902952" y="655320"/>
              <a:ext cx="612648" cy="470154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4" name="Rectangle : coins arrondis 53">
              <a:extLst>
                <a:ext uri="{FF2B5EF4-FFF2-40B4-BE49-F238E27FC236}">
                  <a16:creationId xmlns:a16="http://schemas.microsoft.com/office/drawing/2014/main" id="{F88006CC-A89C-EBA2-7503-0F3CE877796B}"/>
                </a:ext>
              </a:extLst>
            </p:cNvPr>
            <p:cNvSpPr/>
            <p:nvPr/>
          </p:nvSpPr>
          <p:spPr>
            <a:xfrm>
              <a:off x="10373868" y="1479804"/>
              <a:ext cx="1065276" cy="408584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5" name="Rectangle : coins arrondis 54">
              <a:extLst>
                <a:ext uri="{FF2B5EF4-FFF2-40B4-BE49-F238E27FC236}">
                  <a16:creationId xmlns:a16="http://schemas.microsoft.com/office/drawing/2014/main" id="{8BF322CC-2D9A-908E-5018-6EE924310AE7}"/>
                </a:ext>
              </a:extLst>
            </p:cNvPr>
            <p:cNvSpPr/>
            <p:nvPr/>
          </p:nvSpPr>
          <p:spPr>
            <a:xfrm>
              <a:off x="11294364" y="2210285"/>
              <a:ext cx="758952" cy="262488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pic>
        <p:nvPicPr>
          <p:cNvPr id="2" name="Image 1" descr="Une image contenant clipart, Graphique, symbole, dessin humoristique&#10;&#10;Description générée automatiquement">
            <a:extLst>
              <a:ext uri="{FF2B5EF4-FFF2-40B4-BE49-F238E27FC236}">
                <a16:creationId xmlns:a16="http://schemas.microsoft.com/office/drawing/2014/main" id="{843F77D5-E2C2-C4FF-ADE9-471F9FD0E7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274" y="2655176"/>
            <a:ext cx="1607323" cy="1761261"/>
          </a:xfrm>
          <a:prstGeom prst="rect">
            <a:avLst/>
          </a:prstGeom>
        </p:spPr>
      </p:pic>
      <p:pic>
        <p:nvPicPr>
          <p:cNvPr id="4" name="Graphique 3">
            <a:extLst>
              <a:ext uri="{FF2B5EF4-FFF2-40B4-BE49-F238E27FC236}">
                <a16:creationId xmlns:a16="http://schemas.microsoft.com/office/drawing/2014/main" id="{3C5B75EC-010B-5F18-B300-EBDB219E7B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72607" y="425549"/>
            <a:ext cx="2870522" cy="2870522"/>
          </a:xfrm>
          <a:prstGeom prst="rect">
            <a:avLst/>
          </a:prstGeom>
        </p:spPr>
      </p:pic>
      <p:pic>
        <p:nvPicPr>
          <p:cNvPr id="9" name="Image 8" descr="Une image contenant Graphique, graphisme, Police, logo&#10;&#10;Description générée automatiquement">
            <a:extLst>
              <a:ext uri="{FF2B5EF4-FFF2-40B4-BE49-F238E27FC236}">
                <a16:creationId xmlns:a16="http://schemas.microsoft.com/office/drawing/2014/main" id="{FC490DFD-AB52-C4A5-105E-7E14EF9BB4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597" y="4022814"/>
            <a:ext cx="3083514" cy="180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29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5569999C-4328-CF7D-AC39-E37BB335ACFA}"/>
              </a:ext>
            </a:extLst>
          </p:cNvPr>
          <p:cNvSpPr txBox="1"/>
          <p:nvPr/>
        </p:nvSpPr>
        <p:spPr>
          <a:xfrm>
            <a:off x="1167194" y="2444710"/>
            <a:ext cx="48098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5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Merci de </a:t>
            </a:r>
          </a:p>
          <a:p>
            <a:r>
              <a:rPr lang="fr-CA" sz="5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votre attention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FD7807B2-8789-4B79-7386-7A32010BA626}"/>
              </a:ext>
            </a:extLst>
          </p:cNvPr>
          <p:cNvGrpSpPr/>
          <p:nvPr/>
        </p:nvGrpSpPr>
        <p:grpSpPr>
          <a:xfrm>
            <a:off x="6242304" y="655320"/>
            <a:ext cx="5811012" cy="5727192"/>
            <a:chOff x="6711696" y="655320"/>
            <a:chExt cx="5341620" cy="5727192"/>
          </a:xfr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grpSpPr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BC42767E-BC87-54F3-F32F-BD5FBAD1FF32}"/>
                </a:ext>
              </a:extLst>
            </p:cNvPr>
            <p:cNvSpPr/>
            <p:nvPr/>
          </p:nvSpPr>
          <p:spPr>
            <a:xfrm>
              <a:off x="6711696" y="2040636"/>
              <a:ext cx="1133856" cy="277672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DF7FCBFD-1581-21F6-A1CD-0AFA937CE04F}"/>
                </a:ext>
              </a:extLst>
            </p:cNvPr>
            <p:cNvSpPr/>
            <p:nvPr/>
          </p:nvSpPr>
          <p:spPr>
            <a:xfrm>
              <a:off x="7498080" y="1479804"/>
              <a:ext cx="865632" cy="437235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99851C94-2C96-27A7-0C54-61760C04F04C}"/>
                </a:ext>
              </a:extLst>
            </p:cNvPr>
            <p:cNvSpPr/>
            <p:nvPr/>
          </p:nvSpPr>
          <p:spPr>
            <a:xfrm>
              <a:off x="8113776" y="864108"/>
              <a:ext cx="865632" cy="470154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802F83D7-70EF-025E-613B-9DE7CF8AD820}"/>
                </a:ext>
              </a:extLst>
            </p:cNvPr>
            <p:cNvSpPr/>
            <p:nvPr/>
          </p:nvSpPr>
          <p:spPr>
            <a:xfrm>
              <a:off x="8784336" y="1019556"/>
              <a:ext cx="1225296" cy="536295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3EDD95ED-B2A9-4D83-3877-255E09A473DB}"/>
                </a:ext>
              </a:extLst>
            </p:cNvPr>
            <p:cNvSpPr/>
            <p:nvPr/>
          </p:nvSpPr>
          <p:spPr>
            <a:xfrm>
              <a:off x="9902952" y="655320"/>
              <a:ext cx="612648" cy="470154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FC035DAD-1924-975E-6DB9-3833CF55A09C}"/>
                </a:ext>
              </a:extLst>
            </p:cNvPr>
            <p:cNvSpPr/>
            <p:nvPr/>
          </p:nvSpPr>
          <p:spPr>
            <a:xfrm>
              <a:off x="10373868" y="1479804"/>
              <a:ext cx="1065276" cy="408584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2C419A5A-F293-4396-72D5-64768555B7F9}"/>
                </a:ext>
              </a:extLst>
            </p:cNvPr>
            <p:cNvSpPr/>
            <p:nvPr/>
          </p:nvSpPr>
          <p:spPr>
            <a:xfrm>
              <a:off x="11294364" y="2210285"/>
              <a:ext cx="758952" cy="262488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BFC133C7-1D30-6BCD-D231-CF786DCAAC2B}"/>
              </a:ext>
            </a:extLst>
          </p:cNvPr>
          <p:cNvGrpSpPr/>
          <p:nvPr/>
        </p:nvGrpSpPr>
        <p:grpSpPr>
          <a:xfrm>
            <a:off x="13229697" y="5013960"/>
            <a:ext cx="548638" cy="573024"/>
            <a:chOff x="1450848" y="2590800"/>
            <a:chExt cx="548638" cy="573024"/>
          </a:xfrm>
        </p:grpSpPr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A3C98166-1D49-87FA-365E-DEA7B90B0F0A}"/>
                </a:ext>
              </a:extLst>
            </p:cNvPr>
            <p:cNvSpPr/>
            <p:nvPr/>
          </p:nvSpPr>
          <p:spPr>
            <a:xfrm>
              <a:off x="1450848" y="2590800"/>
              <a:ext cx="548638" cy="573024"/>
            </a:xfrm>
            <a:prstGeom prst="ellipse">
              <a:avLst/>
            </a:pr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pic>
          <p:nvPicPr>
            <p:cNvPr id="17" name="Graphique 16" descr="Lien contour">
              <a:extLst>
                <a:ext uri="{FF2B5EF4-FFF2-40B4-BE49-F238E27FC236}">
                  <a16:creationId xmlns:a16="http://schemas.microsoft.com/office/drawing/2014/main" id="{AA80E637-36EA-337D-2732-DFB854788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68944" y="2621089"/>
              <a:ext cx="512445" cy="512445"/>
            </a:xfrm>
            <a:prstGeom prst="rect">
              <a:avLst/>
            </a:prstGeom>
          </p:spPr>
        </p:pic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5C7242F6-066F-CEE3-EACA-1F0D2693E3B9}"/>
              </a:ext>
            </a:extLst>
          </p:cNvPr>
          <p:cNvGrpSpPr/>
          <p:nvPr/>
        </p:nvGrpSpPr>
        <p:grpSpPr>
          <a:xfrm>
            <a:off x="12955378" y="1337960"/>
            <a:ext cx="548638" cy="573024"/>
            <a:chOff x="1450848" y="4358640"/>
            <a:chExt cx="548638" cy="573024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CC401718-6B7C-6605-DBE8-C9157DDC41E6}"/>
                </a:ext>
              </a:extLst>
            </p:cNvPr>
            <p:cNvSpPr/>
            <p:nvPr/>
          </p:nvSpPr>
          <p:spPr>
            <a:xfrm>
              <a:off x="1450848" y="4358640"/>
              <a:ext cx="548638" cy="573024"/>
            </a:xfrm>
            <a:prstGeom prst="ellipse">
              <a:avLst/>
            </a:pr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pic>
          <p:nvPicPr>
            <p:cNvPr id="20" name="Graphique 19" descr="Porte fermée contour">
              <a:extLst>
                <a:ext uri="{FF2B5EF4-FFF2-40B4-BE49-F238E27FC236}">
                  <a16:creationId xmlns:a16="http://schemas.microsoft.com/office/drawing/2014/main" id="{6A6D5ECF-C8EA-4599-9115-42956AE95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32252" y="4452239"/>
              <a:ext cx="385826" cy="385826"/>
            </a:xfrm>
            <a:prstGeom prst="rect">
              <a:avLst/>
            </a:prstGeom>
          </p:spPr>
        </p:pic>
      </p:grpSp>
      <p:sp>
        <p:nvSpPr>
          <p:cNvPr id="21" name="ZoneTexte 20">
            <a:extLst>
              <a:ext uri="{FF2B5EF4-FFF2-40B4-BE49-F238E27FC236}">
                <a16:creationId xmlns:a16="http://schemas.microsoft.com/office/drawing/2014/main" id="{2B30A4B3-8A11-148D-CC89-7BD8711F39DB}"/>
              </a:ext>
            </a:extLst>
          </p:cNvPr>
          <p:cNvSpPr txBox="1"/>
          <p:nvPr/>
        </p:nvSpPr>
        <p:spPr>
          <a:xfrm>
            <a:off x="13801766" y="497730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600" dirty="0">
                <a:solidFill>
                  <a:schemeClr val="bg1"/>
                </a:solidFill>
                <a:latin typeface="Amasis MT Pro Light" panose="02040304050005020304" pitchFamily="18" charset="0"/>
              </a:rPr>
              <a:t>Associations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D4D88D5-F5B7-E7EF-B674-4105910B9B5F}"/>
              </a:ext>
            </a:extLst>
          </p:cNvPr>
          <p:cNvSpPr txBox="1"/>
          <p:nvPr/>
        </p:nvSpPr>
        <p:spPr>
          <a:xfrm>
            <a:off x="13527447" y="1301306"/>
            <a:ext cx="2291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600" dirty="0">
                <a:solidFill>
                  <a:schemeClr val="bg1"/>
                </a:solidFill>
                <a:latin typeface="Amasis MT Pro Light" panose="02040304050005020304" pitchFamily="18" charset="0"/>
              </a:rPr>
              <a:t>Conclusion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C5AE8B48-8DAF-08E2-4AD8-8FAA18250FF2}"/>
              </a:ext>
            </a:extLst>
          </p:cNvPr>
          <p:cNvSpPr txBox="1"/>
          <p:nvPr/>
        </p:nvSpPr>
        <p:spPr>
          <a:xfrm>
            <a:off x="-3223517" y="318670"/>
            <a:ext cx="27655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Sommaire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113E0EF8-0A85-A1F4-39E3-55C465FBD46C}"/>
              </a:ext>
            </a:extLst>
          </p:cNvPr>
          <p:cNvGrpSpPr/>
          <p:nvPr/>
        </p:nvGrpSpPr>
        <p:grpSpPr>
          <a:xfrm>
            <a:off x="13268404" y="4166694"/>
            <a:ext cx="548638" cy="573024"/>
            <a:chOff x="1450848" y="1706880"/>
            <a:chExt cx="548638" cy="573024"/>
          </a:xfrm>
        </p:grpSpPr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F5FEC24B-15C5-1AA4-486B-110EBE748E04}"/>
                </a:ext>
              </a:extLst>
            </p:cNvPr>
            <p:cNvSpPr/>
            <p:nvPr/>
          </p:nvSpPr>
          <p:spPr>
            <a:xfrm>
              <a:off x="1450848" y="1706880"/>
              <a:ext cx="548638" cy="573024"/>
            </a:xfrm>
            <a:prstGeom prst="ellipse">
              <a:avLst/>
            </a:pr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pic>
          <p:nvPicPr>
            <p:cNvPr id="26" name="Graphique 25" descr="Écran de projection contour">
              <a:extLst>
                <a:ext uri="{FF2B5EF4-FFF2-40B4-BE49-F238E27FC236}">
                  <a16:creationId xmlns:a16="http://schemas.microsoft.com/office/drawing/2014/main" id="{F7D06BD6-B0BB-A033-9AE9-64CBFC6DB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74279" y="1742504"/>
              <a:ext cx="501776" cy="501776"/>
            </a:xfrm>
            <a:prstGeom prst="rect">
              <a:avLst/>
            </a:prstGeom>
          </p:spPr>
        </p:pic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DBB87EBD-9CA9-D69A-2FE4-1ED81D83BF6E}"/>
              </a:ext>
            </a:extLst>
          </p:cNvPr>
          <p:cNvSpPr txBox="1"/>
          <p:nvPr/>
        </p:nvSpPr>
        <p:spPr>
          <a:xfrm>
            <a:off x="13840473" y="4130040"/>
            <a:ext cx="2545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600" dirty="0">
                <a:solidFill>
                  <a:schemeClr val="bg1"/>
                </a:solidFill>
                <a:latin typeface="Amasis MT Pro Light" panose="02040304050005020304" pitchFamily="18" charset="0"/>
              </a:rPr>
              <a:t>Présentation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C7B0FB5-BFF9-3CAD-4783-44F717D32537}"/>
              </a:ext>
            </a:extLst>
          </p:cNvPr>
          <p:cNvSpPr txBox="1"/>
          <p:nvPr/>
        </p:nvSpPr>
        <p:spPr>
          <a:xfrm>
            <a:off x="12503834" y="2444710"/>
            <a:ext cx="331462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dirty="0">
                <a:solidFill>
                  <a:schemeClr val="bg1"/>
                </a:solidFill>
                <a:latin typeface="Amasis MT Pro Light" panose="020F0502020204030204" pitchFamily="18" charset="0"/>
              </a:rPr>
              <a:t>Résumé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000" dirty="0">
                <a:solidFill>
                  <a:schemeClr val="bg1"/>
                </a:solidFill>
                <a:latin typeface="Amasis MT Pro Light" panose="020F0502020204030204" pitchFamily="18" charset="0"/>
              </a:rPr>
              <a:t>Création des entités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000" dirty="0">
                <a:solidFill>
                  <a:schemeClr val="bg1"/>
                </a:solidFill>
                <a:latin typeface="Amasis MT Pro Light" panose="020F0502020204030204" pitchFamily="18" charset="0"/>
              </a:rPr>
              <a:t>Création du validateur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000" dirty="0">
                <a:solidFill>
                  <a:schemeClr val="bg1"/>
                </a:solidFill>
                <a:latin typeface="Amasis MT Pro Light" panose="020F0502020204030204" pitchFamily="18" charset="0"/>
              </a:rPr>
              <a:t>Tests effectués avec succès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000" dirty="0">
                <a:solidFill>
                  <a:schemeClr val="bg1"/>
                </a:solidFill>
                <a:latin typeface="Amasis MT Pro Light" panose="020F0502020204030204" pitchFamily="18" charset="0"/>
              </a:rPr>
              <a:t>NoSQL</a:t>
            </a:r>
          </a:p>
        </p:txBody>
      </p:sp>
      <p:pic>
        <p:nvPicPr>
          <p:cNvPr id="29" name="Picture 6" descr="Hibernate Logo PNG Transparent &amp; SVG Vector - Freebie Supply">
            <a:extLst>
              <a:ext uri="{FF2B5EF4-FFF2-40B4-BE49-F238E27FC236}">
                <a16:creationId xmlns:a16="http://schemas.microsoft.com/office/drawing/2014/main" id="{2DF7B276-EE98-C29D-31FD-6AC3D16AA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9810" y="3807278"/>
            <a:ext cx="2527300" cy="2635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NoSQL Tutorials">
            <a:extLst>
              <a:ext uri="{FF2B5EF4-FFF2-40B4-BE49-F238E27FC236}">
                <a16:creationId xmlns:a16="http://schemas.microsoft.com/office/drawing/2014/main" id="{06A5B8BF-3F9B-A842-48B2-D034AA840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3624" y="34878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Java Logo PNG Transparent (1) – Brands Logos">
            <a:extLst>
              <a:ext uri="{FF2B5EF4-FFF2-40B4-BE49-F238E27FC236}">
                <a16:creationId xmlns:a16="http://schemas.microsoft.com/office/drawing/2014/main" id="{A1A3320F-83F7-FA09-505E-D180D0D16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2660" y="1815605"/>
            <a:ext cx="2635909" cy="2635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077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208</Words>
  <Application>Microsoft Office PowerPoint</Application>
  <PresentationFormat>Grand écran</PresentationFormat>
  <Paragraphs>79</Paragraphs>
  <Slides>9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5" baseType="lpstr">
      <vt:lpstr>Amasis MT Pro Light</vt:lpstr>
      <vt:lpstr>Amasis MT Pro Medium</vt:lpstr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Morel Sorenza</dc:creator>
  <cp:lastModifiedBy>Guillaume Terrière</cp:lastModifiedBy>
  <cp:revision>7</cp:revision>
  <dcterms:created xsi:type="dcterms:W3CDTF">2023-12-15T18:49:12Z</dcterms:created>
  <dcterms:modified xsi:type="dcterms:W3CDTF">2023-12-18T00:25:01Z</dcterms:modified>
</cp:coreProperties>
</file>